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6" r:id="rId3"/>
    <p:sldId id="330" r:id="rId4"/>
    <p:sldId id="306" r:id="rId5"/>
    <p:sldId id="257" r:id="rId6"/>
    <p:sldId id="305" r:id="rId7"/>
    <p:sldId id="258" r:id="rId8"/>
    <p:sldId id="309" r:id="rId9"/>
    <p:sldId id="307" r:id="rId10"/>
    <p:sldId id="308" r:id="rId11"/>
    <p:sldId id="259" r:id="rId12"/>
    <p:sldId id="311" r:id="rId13"/>
    <p:sldId id="312" r:id="rId14"/>
    <p:sldId id="310" r:id="rId15"/>
    <p:sldId id="313" r:id="rId16"/>
    <p:sldId id="260" r:id="rId17"/>
    <p:sldId id="261" r:id="rId18"/>
    <p:sldId id="262" r:id="rId19"/>
    <p:sldId id="263" r:id="rId20"/>
    <p:sldId id="264" r:id="rId21"/>
    <p:sldId id="268" r:id="rId22"/>
    <p:sldId id="315" r:id="rId23"/>
    <p:sldId id="316" r:id="rId24"/>
  </p:sldIdLst>
  <p:sldSz cx="12192000" cy="6858000"/>
  <p:notesSz cx="6858000" cy="9144000"/>
  <p:embeddedFontLst>
    <p:embeddedFont>
      <p:font typeface="华文隶书" panose="02010800040101010101" charset="-122"/>
      <p:regular r:id="rId30"/>
    </p:embeddedFont>
    <p:embeddedFont>
      <p:font typeface="方正兰亭黑简体" panose="02000000000000000000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仿宋" panose="02010609060101010101" pitchFamily="49" charset="-122"/>
      <p:regular r:id="rId36"/>
    </p:embeddedFont>
    <p:embeddedFont>
      <p:font typeface="等线" panose="02010600030101010101" charset="-122"/>
      <p:regular r:id="rId37"/>
    </p:embeddedFont>
    <p:embeddedFont>
      <p:font typeface="等线 Light" panose="02010600030101010101" charset="-122"/>
      <p:regular r:id="rId38"/>
    </p:embeddedFont>
    <p:embeddedFont>
      <p:font typeface="楷体" panose="02010609060101010101" pitchFamily="49" charset="-122"/>
      <p:regular r:id="rId39"/>
    </p:embeddedFont>
    <p:embeddedFont>
      <p:font typeface="隶书" panose="02010509060101010101" pitchFamily="49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BB"/>
    <a:srgbClr val="272335"/>
    <a:srgbClr val="DEBA66"/>
    <a:srgbClr val="232232"/>
    <a:srgbClr val="28243C"/>
    <a:srgbClr val="242231"/>
    <a:srgbClr val="FFEFDD"/>
    <a:srgbClr val="FFC000"/>
    <a:srgbClr val="1D1312"/>
    <a:srgbClr val="C8A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025" autoAdjust="0"/>
    <p:restoredTop sz="94607" autoAdjust="0"/>
  </p:normalViewPr>
  <p:slideViewPr>
    <p:cSldViewPr snapToGrid="0">
      <p:cViewPr varScale="1">
        <p:scale>
          <a:sx n="58" d="100"/>
          <a:sy n="58" d="100"/>
        </p:scale>
        <p:origin x="-432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68"/>
    </p:cViewPr>
  </p:sorterViewPr>
  <p:notesViewPr>
    <p:cSldViewPr snapToGrid="0">
      <p:cViewPr varScale="1">
        <p:scale>
          <a:sx n="99" d="100"/>
          <a:sy n="99" d="100"/>
        </p:scale>
        <p:origin x="4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font" Target="fonts/font11.fntdata"/><Relationship Id="rId4" Type="http://schemas.openxmlformats.org/officeDocument/2006/relationships/slide" Target="slides/slide2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38AC6-61DD-2A43-97A1-140F3B79000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7033-E6D2-6C48-AEAD-DD9D60DC26B7}" type="datetimeFigureOut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5E32-1229-4089-89C8-65E99F44E9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79EC3-2981-4842-8CB1-B3B9F3A318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1D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1D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1D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343943" y="316205"/>
            <a:ext cx="709838" cy="709838"/>
          </a:xfrm>
          <a:prstGeom prst="ellipse">
            <a:avLst/>
          </a:prstGeom>
          <a:noFill/>
          <a:ln w="19050">
            <a:solidFill>
              <a:srgbClr val="F4CD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77186" y="478466"/>
            <a:ext cx="435935" cy="432719"/>
          </a:xfrm>
          <a:prstGeom prst="rect">
            <a:avLst/>
          </a:prstGeom>
          <a:solidFill>
            <a:srgbClr val="1F2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" y="438839"/>
            <a:ext cx="264822" cy="4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1D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343943" y="316205"/>
            <a:ext cx="709838" cy="709838"/>
          </a:xfrm>
          <a:prstGeom prst="ellipse">
            <a:avLst/>
          </a:prstGeom>
          <a:noFill/>
          <a:ln w="19050">
            <a:solidFill>
              <a:srgbClr val="FCED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" y="438839"/>
            <a:ext cx="264822" cy="453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3" t="85817" r="7938" b="8348"/>
          <a:stretch>
            <a:fillRect/>
          </a:stretch>
        </p:blipFill>
        <p:spPr>
          <a:xfrm>
            <a:off x="853385" y="451493"/>
            <a:ext cx="1323848" cy="43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1D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92BB-963F-41DF-A6C9-238774DB37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72821-E107-4CB2-868E-840DA627A6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3995" y="757555"/>
            <a:ext cx="9019540" cy="323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44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会计学基础   第一章 绪论</a:t>
            </a:r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44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会计的产生与发展之</a:t>
            </a:r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44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古代诗词中的会计</a:t>
            </a:r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449472" y="1402863"/>
            <a:ext cx="6473372" cy="3541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  </a:t>
            </a:r>
            <a:r>
              <a:rPr lang="zh-CN" altLang="en-US" sz="40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东</a:t>
            </a:r>
            <a:r>
              <a:rPr lang="zh-CN" altLang="en-US" sz="40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坡</a:t>
            </a:r>
            <a:r>
              <a:rPr lang="zh-CN" altLang="en-US" sz="40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居士</a:t>
            </a:r>
            <a:endParaRPr lang="en-US" altLang="zh-CN" sz="4000" dirty="0" smtClean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en-US" altLang="zh-CN" sz="40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</a:t>
            </a:r>
            <a:r>
              <a:rPr lang="en-US" altLang="zh-CN" sz="40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     </a:t>
            </a:r>
            <a:r>
              <a:rPr lang="zh-CN" altLang="en-US" sz="40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“</a:t>
            </a:r>
            <a:r>
              <a:rPr lang="zh-CN" altLang="en-US" sz="40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却畏有司书簿账”</a:t>
            </a:r>
            <a:endParaRPr lang="zh-CN" altLang="en-US" sz="40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20077" y="1195493"/>
            <a:ext cx="4904018" cy="4343488"/>
            <a:chOff x="1702957" y="1140629"/>
            <a:chExt cx="4904018" cy="43434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957" y="1140629"/>
              <a:ext cx="4381500" cy="42481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538" y="3118742"/>
              <a:ext cx="3119437" cy="236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18704" y="1639650"/>
            <a:ext cx="3877056" cy="3493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</a:t>
            </a:r>
            <a:endParaRPr lang="en-US" altLang="zh-CN" sz="3200" dirty="0" smtClean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endParaRPr lang="en-US" altLang="zh-CN" sz="3200" dirty="0" smtClean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53" y="864357"/>
            <a:ext cx="3068612" cy="50440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00953" y="2024151"/>
            <a:ext cx="5279991" cy="3628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苏东坡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是家喻户晓的文学家，唐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宋八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大家之一。他的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诗词文章纵横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恣肆，题材广阔，清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新豪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健，喜欢美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酒与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明月。如果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说李白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是“仙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中人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”，苏东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坡就</a:t>
            </a: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是“人中仙</a:t>
            </a:r>
            <a:r>
              <a:rPr lang="zh-CN" altLang="en-US" sz="32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”。</a:t>
            </a:r>
            <a:endParaRPr lang="zh-CN" altLang="en-US" sz="3200" dirty="0"/>
          </a:p>
          <a:p>
            <a:pPr>
              <a:lnSpc>
                <a:spcPct val="150000"/>
              </a:lnSpc>
            </a:pPr>
            <a:endParaRPr lang="en-US" altLang="zh-CN" sz="3200" dirty="0" smtClean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0176" y="2013718"/>
            <a:ext cx="8253984" cy="196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    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就是这么一位充满“仙气”的文豪，居然懂会计。不过还真是，下面这首诗就证明了我们的苏东坡“文能把酒尽挥毫，理能泼墨记账簿。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”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6112" y="1900918"/>
            <a:ext cx="5669280" cy="311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苏轼</a:t>
            </a: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《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赵既见和复次韵答之</a:t>
            </a: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》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中写道：“长安小吏天所放，日夜歌呼和丞相</a:t>
            </a: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4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岂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知后世有阿瞒，北海樽前捉私酿</a:t>
            </a: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4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先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生未出禁酒国，诗语孤高长近谤</a:t>
            </a: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4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几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回无酒欲沽君，却畏有司书簿账</a:t>
            </a: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4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酸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寒可笑分一斗，日饮如何足袁盎</a:t>
            </a: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4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更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将险语问衰翁，只恐自是台无饷。”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FCEDBB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5"/>
          <a:stretch>
            <a:fillRect/>
          </a:stretch>
        </p:blipFill>
        <p:spPr>
          <a:xfrm>
            <a:off x="7105614" y="1681462"/>
            <a:ext cx="4339819" cy="3116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9808" y="1608826"/>
            <a:ext cx="5833872" cy="3262231"/>
          </a:xfrm>
          <a:prstGeom prst="rect">
            <a:avLst/>
          </a:prstGeom>
          <a:noFill/>
          <a:ln>
            <a:solidFill>
              <a:srgbClr val="DEB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</a:t>
            </a:r>
            <a:r>
              <a:rPr lang="en-US" altLang="zh-CN" sz="24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其中与会计有关的是“几回无酒欲沽君，却畏有司书簿账。”“司书簿账”的意思就是现在所说的会计账本，由此可看出，当时的会计体系已经非常系统了，会计成为了当时人们生活不可分割的一部分。</a:t>
            </a:r>
            <a:endParaRPr lang="zh-CN" altLang="en-US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922" y="1425134"/>
            <a:ext cx="4794776" cy="3629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28774" y="1347999"/>
            <a:ext cx="6473372" cy="3541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子由</a:t>
            </a:r>
            <a:endParaRPr lang="en-US" altLang="zh-CN" sz="4000" dirty="0" smtClean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“</a:t>
            </a:r>
            <a:r>
              <a:rPr lang="zh-CN" altLang="en-US" sz="40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粗知会计犹堪仕”</a:t>
            </a:r>
            <a:endParaRPr lang="zh-CN" altLang="en-US" sz="40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40397" y="1140629"/>
            <a:ext cx="4904018" cy="4343488"/>
            <a:chOff x="1702957" y="1140629"/>
            <a:chExt cx="4904018" cy="43434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957" y="1140629"/>
              <a:ext cx="4381500" cy="42481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538" y="3118742"/>
              <a:ext cx="3119437" cy="236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1" y="1078993"/>
            <a:ext cx="8220075" cy="52669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19500" y="1718666"/>
            <a:ext cx="4709327" cy="367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   苏</a:t>
            </a:r>
            <a:r>
              <a:rPr lang="zh-CN" altLang="en-US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辙，字子由，北宋文豪苏轼的亲兄弟，唐宋八大家之一。大概是基因的</a:t>
            </a:r>
            <a:r>
              <a:rPr lang="zh-CN" altLang="en-US" sz="32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原因</a:t>
            </a:r>
            <a:r>
              <a:rPr lang="zh-CN" altLang="en-US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，</a:t>
            </a:r>
            <a:r>
              <a:rPr lang="zh-CN" altLang="en-US" sz="32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苏</a:t>
            </a:r>
            <a:r>
              <a:rPr lang="zh-CN" altLang="en-US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辙也是懂会计的</a:t>
            </a:r>
            <a:r>
              <a:rPr lang="zh-CN" altLang="en-US" sz="32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。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76" y="1353313"/>
            <a:ext cx="2910624" cy="4133087"/>
          </a:xfrm>
          <a:prstGeom prst="rect">
            <a:avLst/>
          </a:prstGeom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061" y="1011759"/>
            <a:ext cx="8261619" cy="4834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他在</a:t>
            </a:r>
            <a:r>
              <a:rPr lang="en-US" altLang="zh-CN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《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次韵孙推官朴见寄二首</a:t>
            </a:r>
            <a:r>
              <a:rPr lang="en-US" altLang="zh-CN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》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中写到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：</a:t>
            </a:r>
            <a:endParaRPr lang="en-US" altLang="zh-CN" sz="28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蒙愠未能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忧悄悄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，得闲时复醉昏昏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8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知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君亦学无言语，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岂悟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维摩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不二 门。</a:t>
            </a:r>
            <a:endParaRPr lang="en-US" altLang="zh-CN" sz="28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en-US" altLang="zh-CN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病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懒近来全废学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，宦游唯是苦思乡。</a:t>
            </a:r>
            <a:endParaRPr lang="en-US" altLang="zh-CN" sz="28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en-US" altLang="zh-CN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粗知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会计犹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堪仕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，贪就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功名有底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忙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8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en-US" altLang="zh-CN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怀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旧暗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听秋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雁过，梦归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偏爱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晓更长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800" kern="100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en-US" altLang="zh-CN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故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人 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知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我今何念，拟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向 东</a:t>
            </a: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山赋首章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。”</a:t>
            </a:r>
            <a:endParaRPr lang="en-US" altLang="zh-CN" sz="28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9774" b="10059"/>
          <a:stretch>
            <a:fillRect/>
          </a:stretch>
        </p:blipFill>
        <p:spPr>
          <a:xfrm>
            <a:off x="846554" y="2576245"/>
            <a:ext cx="3588800" cy="255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1011" y="1841864"/>
            <a:ext cx="8619453" cy="3701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虽说通读完全诗，感觉和会计没有太大关系，但从“粗知会计犹堪仕，贪就功名有底忙”这句诗中可以看出，懂会计的人能够做官，从侧面反映出会计在当时的地位</a:t>
            </a:r>
            <a:r>
              <a:rPr lang="zh-CN" altLang="en-US" sz="2800" kern="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28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13463" y="986536"/>
            <a:ext cx="6004560" cy="488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3200" dirty="0" smtClean="0">
              <a:solidFill>
                <a:srgbClr val="FCEDB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众所周知，无论是普通老百姓、商贾之家、权贵之家，亦或是大名鼎鼎的文学才子，出官入仕是当时大部分人的追求，许多归隐的文人墨客看似远离了官场，实际上往往是官场受排挤或是不如意才选择了放弃做官，在内心深处对做官依然是有向往的，官场如意生活才能如意。“粗知会计”就“犹堪仕”。可见当时社会上会计工作的重要性和对会计工作者的需求。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FCEDB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FCEDB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r="23501"/>
          <a:stretch>
            <a:fillRect/>
          </a:stretch>
        </p:blipFill>
        <p:spPr>
          <a:xfrm>
            <a:off x="694944" y="1943934"/>
            <a:ext cx="4594914" cy="337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3985" y="0"/>
            <a:ext cx="12058015" cy="6546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复习知识：</a:t>
            </a:r>
            <a:endParaRPr lang="zh-CN" altLang="en-US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一、会计的含义</a:t>
            </a:r>
            <a:endParaRPr lang="zh-CN" altLang="en-US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会计是以货币为主要计量单位，运用一系列的专门方法，对单位的经济活动进行核算和监督，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以此向有关各方提供会计信息，并在此基础上进行预测、决策等经济管理工作，</a:t>
            </a: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以提高经济效益的一种管理活动。</a:t>
            </a:r>
            <a:endParaRPr lang="zh-CN" altLang="en-US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基本特征</a:t>
            </a:r>
            <a:endParaRPr lang="zh-CN" altLang="en-US" sz="2800" b="1" strike="noStrike" noProof="1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宋体" panose="02010600030101010101" pitchFamily="2" charset="-122"/>
              </a:rPr>
              <a:t>会计以货币作为主要计量单位；</a:t>
            </a:r>
            <a:r>
              <a:rPr lang="en-US" altLang="zh-CN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宋体" panose="02010600030101010101" pitchFamily="2" charset="-122"/>
              </a:rPr>
              <a:t>---</a:t>
            </a: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宋体" panose="02010600030101010101" pitchFamily="2" charset="-122"/>
              </a:rPr>
              <a:t>非惟一</a:t>
            </a:r>
            <a:endParaRPr lang="en-US" altLang="zh-CN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宋体" panose="02010600030101010101" pitchFamily="2" charset="-122"/>
              </a:rPr>
              <a:t>会计拥有一系列专门方法；</a:t>
            </a:r>
            <a:endParaRPr lang="en-US" altLang="zh-CN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宋体" panose="02010600030101010101" pitchFamily="2" charset="-122"/>
              </a:rPr>
              <a:t>会计具有核算和监督的基本职能；</a:t>
            </a:r>
            <a:endParaRPr lang="en-US" altLang="zh-CN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4.</a:t>
            </a: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宋体" panose="02010600030101010101" pitchFamily="2" charset="-122"/>
              </a:rPr>
              <a:t>会计的本质就是经济管理活动。</a:t>
            </a:r>
            <a:endParaRPr lang="zh-CN" altLang="en-US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宋体" panose="02010600030101010101" pitchFamily="2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本节内容：</a:t>
            </a:r>
            <a:endParaRPr lang="zh-CN" altLang="en-US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三、会计的产生与发展</a:t>
            </a:r>
            <a:endParaRPr lang="zh-CN" altLang="en-US" sz="2800" b="1" dirty="0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89888" y="1147970"/>
            <a:ext cx="5779007" cy="157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FCEDB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600" dirty="0" smtClean="0">
              <a:solidFill>
                <a:srgbClr val="FCEDB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数字与文字的碰撞、会计与诗词的碰撞，都能够产生出非常智慧的火花。我们离不开数字也离不开文字，离不开记账经济的琐碎也离不开文学文艺唯美的浪漫。</a:t>
            </a:r>
            <a:endParaRPr lang="zh-CN" altLang="en-US" sz="20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9791" b="8252"/>
          <a:stretch>
            <a:fillRect/>
          </a:stretch>
        </p:blipFill>
        <p:spPr>
          <a:xfrm>
            <a:off x="1152144" y="3590635"/>
            <a:ext cx="4248873" cy="24626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298" y="977709"/>
            <a:ext cx="3908989" cy="23532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70447" y="4089757"/>
            <a:ext cx="5577840" cy="1464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FCEDB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600" dirty="0" smtClean="0">
              <a:solidFill>
                <a:srgbClr val="FCEDB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无论多么才华横溢的人，依然要俯首看账，合理安排自己的衣食住行；无论是普通的劳动者，算遍了世间大小账，也会嗅掠耳轻柔的微风，观天上最美的明月。</a:t>
            </a:r>
            <a:endParaRPr lang="zh-CN" altLang="en-US" sz="20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endParaRPr lang="zh-CN" altLang="en-US" sz="3600" dirty="0">
              <a:solidFill>
                <a:srgbClr val="FCEDB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1654" y="1889579"/>
            <a:ext cx="70001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lnSpc>
                <a:spcPct val="150000"/>
              </a:lnSpc>
            </a:pPr>
            <a:r>
              <a:rPr lang="zh-CN" altLang="zh-CN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思考题：</a:t>
            </a:r>
            <a:endParaRPr lang="zh-CN" altLang="zh-CN" sz="20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6400" algn="just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、根据文章内容，请举几个“会计数字式诗词”的古诗词例子。</a:t>
            </a:r>
            <a:endParaRPr lang="zh-CN" altLang="en-US" sz="20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6400" algn="just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2</a:t>
            </a:r>
            <a:r>
              <a:rPr lang="zh-CN" altLang="en-US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、根据文章内容，分别简要陈述从苏轼的“几回无酒欲沽君，却畏有司书簿账”和苏辙的“粗知会计犹堪仕，贪就功名有底忙”这几句诗中能看出会计在当时处于怎样的地位？</a:t>
            </a:r>
            <a:endParaRPr lang="zh-CN" altLang="en-US" sz="20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6400" algn="just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3</a:t>
            </a:r>
            <a:r>
              <a:rPr lang="zh-CN" altLang="en-US" sz="20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、辛弃疾的“怅溪山旧管，风月新收”一句体现了哪些会计知识？</a:t>
            </a:r>
            <a:endParaRPr lang="zh-CN" altLang="en-US" sz="20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3" name="unknown_71434"/>
          <p:cNvSpPr>
            <a:spLocks noChangeAspect="1"/>
          </p:cNvSpPr>
          <p:nvPr/>
        </p:nvSpPr>
        <p:spPr bwMode="auto">
          <a:xfrm>
            <a:off x="8579644" y="2177475"/>
            <a:ext cx="2568375" cy="2901636"/>
          </a:xfrm>
          <a:custGeom>
            <a:avLst/>
            <a:gdLst>
              <a:gd name="T0" fmla="*/ 5722 w 5834"/>
              <a:gd name="T1" fmla="*/ 3198 h 6602"/>
              <a:gd name="T2" fmla="*/ 5077 w 5834"/>
              <a:gd name="T3" fmla="*/ 2197 h 6602"/>
              <a:gd name="T4" fmla="*/ 3543 w 5834"/>
              <a:gd name="T5" fmla="*/ 191 h 6602"/>
              <a:gd name="T6" fmla="*/ 1734 w 5834"/>
              <a:gd name="T7" fmla="*/ 165 h 6602"/>
              <a:gd name="T8" fmla="*/ 429 w 5834"/>
              <a:gd name="T9" fmla="*/ 3196 h 6602"/>
              <a:gd name="T10" fmla="*/ 959 w 5834"/>
              <a:gd name="T11" fmla="*/ 4134 h 6602"/>
              <a:gd name="T12" fmla="*/ 534 w 5834"/>
              <a:gd name="T13" fmla="*/ 6085 h 6602"/>
              <a:gd name="T14" fmla="*/ 618 w 5834"/>
              <a:gd name="T15" fmla="*/ 6443 h 6602"/>
              <a:gd name="T16" fmla="*/ 950 w 5834"/>
              <a:gd name="T17" fmla="*/ 6602 h 6602"/>
              <a:gd name="T18" fmla="*/ 2409 w 5834"/>
              <a:gd name="T19" fmla="*/ 6602 h 6602"/>
              <a:gd name="T20" fmla="*/ 2833 w 5834"/>
              <a:gd name="T21" fmla="*/ 6222 h 6602"/>
              <a:gd name="T22" fmla="*/ 2930 w 5834"/>
              <a:gd name="T23" fmla="*/ 5331 h 6602"/>
              <a:gd name="T24" fmla="*/ 3231 w 5834"/>
              <a:gd name="T25" fmla="*/ 5366 h 6602"/>
              <a:gd name="T26" fmla="*/ 5075 w 5834"/>
              <a:gd name="T27" fmla="*/ 3748 h 6602"/>
              <a:gd name="T28" fmla="*/ 5529 w 5834"/>
              <a:gd name="T29" fmla="*/ 3767 h 6602"/>
              <a:gd name="T30" fmla="*/ 5794 w 5834"/>
              <a:gd name="T31" fmla="*/ 3540 h 6602"/>
              <a:gd name="T32" fmla="*/ 5722 w 5834"/>
              <a:gd name="T33" fmla="*/ 3198 h 6602"/>
              <a:gd name="T34" fmla="*/ 2729 w 5834"/>
              <a:gd name="T35" fmla="*/ 4352 h 6602"/>
              <a:gd name="T36" fmla="*/ 2294 w 5834"/>
              <a:gd name="T37" fmla="*/ 3907 h 6602"/>
              <a:gd name="T38" fmla="*/ 2729 w 5834"/>
              <a:gd name="T39" fmla="*/ 3463 h 6602"/>
              <a:gd name="T40" fmla="*/ 3168 w 5834"/>
              <a:gd name="T41" fmla="*/ 3907 h 6602"/>
              <a:gd name="T42" fmla="*/ 2729 w 5834"/>
              <a:gd name="T43" fmla="*/ 4352 h 6602"/>
              <a:gd name="T44" fmla="*/ 3320 w 5834"/>
              <a:gd name="T45" fmla="*/ 2535 h 6602"/>
              <a:gd name="T46" fmla="*/ 3071 w 5834"/>
              <a:gd name="T47" fmla="*/ 3145 h 6602"/>
              <a:gd name="T48" fmla="*/ 2983 w 5834"/>
              <a:gd name="T49" fmla="*/ 3233 h 6602"/>
              <a:gd name="T50" fmla="*/ 2506 w 5834"/>
              <a:gd name="T51" fmla="*/ 3233 h 6602"/>
              <a:gd name="T52" fmla="*/ 2418 w 5834"/>
              <a:gd name="T53" fmla="*/ 3149 h 6602"/>
              <a:gd name="T54" fmla="*/ 2416 w 5834"/>
              <a:gd name="T55" fmla="*/ 3106 h 6602"/>
              <a:gd name="T56" fmla="*/ 2704 w 5834"/>
              <a:gd name="T57" fmla="*/ 2339 h 6602"/>
              <a:gd name="T58" fmla="*/ 2987 w 5834"/>
              <a:gd name="T59" fmla="*/ 1831 h 6602"/>
              <a:gd name="T60" fmla="*/ 2631 w 5834"/>
              <a:gd name="T61" fmla="*/ 1538 h 6602"/>
              <a:gd name="T62" fmla="*/ 2396 w 5834"/>
              <a:gd name="T63" fmla="*/ 1573 h 6602"/>
              <a:gd name="T64" fmla="*/ 2055 w 5834"/>
              <a:gd name="T65" fmla="*/ 1387 h 6602"/>
              <a:gd name="T66" fmla="*/ 2232 w 5834"/>
              <a:gd name="T67" fmla="*/ 1042 h 6602"/>
              <a:gd name="T68" fmla="*/ 2797 w 5834"/>
              <a:gd name="T69" fmla="*/ 952 h 6602"/>
              <a:gd name="T70" fmla="*/ 3735 w 5834"/>
              <a:gd name="T71" fmla="*/ 1714 h 6602"/>
              <a:gd name="T72" fmla="*/ 3320 w 5834"/>
              <a:gd name="T73" fmla="*/ 2535 h 6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34" h="6602">
                <a:moveTo>
                  <a:pt x="5722" y="3198"/>
                </a:moveTo>
                <a:cubicBezTo>
                  <a:pt x="5496" y="2847"/>
                  <a:pt x="5077" y="2197"/>
                  <a:pt x="5077" y="2197"/>
                </a:cubicBezTo>
                <a:cubicBezTo>
                  <a:pt x="4848" y="1189"/>
                  <a:pt x="4260" y="473"/>
                  <a:pt x="3543" y="191"/>
                </a:cubicBezTo>
                <a:cubicBezTo>
                  <a:pt x="3066" y="4"/>
                  <a:pt x="2242" y="0"/>
                  <a:pt x="1734" y="165"/>
                </a:cubicBezTo>
                <a:cubicBezTo>
                  <a:pt x="511" y="560"/>
                  <a:pt x="0" y="1869"/>
                  <a:pt x="429" y="3196"/>
                </a:cubicBezTo>
                <a:cubicBezTo>
                  <a:pt x="545" y="3555"/>
                  <a:pt x="730" y="3870"/>
                  <a:pt x="959" y="4134"/>
                </a:cubicBezTo>
                <a:lnTo>
                  <a:pt x="534" y="6085"/>
                </a:lnTo>
                <a:cubicBezTo>
                  <a:pt x="506" y="6211"/>
                  <a:pt x="537" y="6343"/>
                  <a:pt x="618" y="6443"/>
                </a:cubicBezTo>
                <a:cubicBezTo>
                  <a:pt x="699" y="6544"/>
                  <a:pt x="821" y="6602"/>
                  <a:pt x="950" y="6602"/>
                </a:cubicBezTo>
                <a:lnTo>
                  <a:pt x="2409" y="6602"/>
                </a:lnTo>
                <a:cubicBezTo>
                  <a:pt x="2627" y="6602"/>
                  <a:pt x="2809" y="6438"/>
                  <a:pt x="2833" y="6222"/>
                </a:cubicBezTo>
                <a:lnTo>
                  <a:pt x="2930" y="5331"/>
                </a:lnTo>
                <a:cubicBezTo>
                  <a:pt x="3029" y="5352"/>
                  <a:pt x="3129" y="5366"/>
                  <a:pt x="3231" y="5366"/>
                </a:cubicBezTo>
                <a:cubicBezTo>
                  <a:pt x="4097" y="5366"/>
                  <a:pt x="4830" y="4813"/>
                  <a:pt x="5075" y="3748"/>
                </a:cubicBezTo>
                <a:lnTo>
                  <a:pt x="5529" y="3767"/>
                </a:lnTo>
                <a:cubicBezTo>
                  <a:pt x="5652" y="3745"/>
                  <a:pt x="5754" y="3658"/>
                  <a:pt x="5794" y="3540"/>
                </a:cubicBezTo>
                <a:cubicBezTo>
                  <a:pt x="5834" y="3421"/>
                  <a:pt x="5798" y="3317"/>
                  <a:pt x="5722" y="3198"/>
                </a:cubicBezTo>
                <a:close/>
                <a:moveTo>
                  <a:pt x="2729" y="4352"/>
                </a:moveTo>
                <a:cubicBezTo>
                  <a:pt x="2470" y="4352"/>
                  <a:pt x="2294" y="4161"/>
                  <a:pt x="2294" y="3907"/>
                </a:cubicBezTo>
                <a:cubicBezTo>
                  <a:pt x="2294" y="3648"/>
                  <a:pt x="2475" y="3463"/>
                  <a:pt x="2729" y="3463"/>
                </a:cubicBezTo>
                <a:cubicBezTo>
                  <a:pt x="2992" y="3463"/>
                  <a:pt x="3164" y="3648"/>
                  <a:pt x="3168" y="3907"/>
                </a:cubicBezTo>
                <a:cubicBezTo>
                  <a:pt x="3168" y="4161"/>
                  <a:pt x="2992" y="4352"/>
                  <a:pt x="2729" y="4352"/>
                </a:cubicBezTo>
                <a:close/>
                <a:moveTo>
                  <a:pt x="3320" y="2535"/>
                </a:moveTo>
                <a:cubicBezTo>
                  <a:pt x="3139" y="2735"/>
                  <a:pt x="3066" y="2925"/>
                  <a:pt x="3071" y="3145"/>
                </a:cubicBezTo>
                <a:cubicBezTo>
                  <a:pt x="3071" y="3194"/>
                  <a:pt x="3031" y="3233"/>
                  <a:pt x="2983" y="3233"/>
                </a:cubicBezTo>
                <a:lnTo>
                  <a:pt x="2506" y="3233"/>
                </a:lnTo>
                <a:cubicBezTo>
                  <a:pt x="2458" y="3233"/>
                  <a:pt x="2420" y="3196"/>
                  <a:pt x="2418" y="3149"/>
                </a:cubicBezTo>
                <a:lnTo>
                  <a:pt x="2416" y="3106"/>
                </a:lnTo>
                <a:cubicBezTo>
                  <a:pt x="2402" y="2857"/>
                  <a:pt x="2484" y="2603"/>
                  <a:pt x="2704" y="2339"/>
                </a:cubicBezTo>
                <a:cubicBezTo>
                  <a:pt x="2861" y="2154"/>
                  <a:pt x="2987" y="1997"/>
                  <a:pt x="2987" y="1831"/>
                </a:cubicBezTo>
                <a:cubicBezTo>
                  <a:pt x="2987" y="1660"/>
                  <a:pt x="2875" y="1548"/>
                  <a:pt x="2631" y="1538"/>
                </a:cubicBezTo>
                <a:cubicBezTo>
                  <a:pt x="2557" y="1538"/>
                  <a:pt x="2475" y="1551"/>
                  <a:pt x="2396" y="1573"/>
                </a:cubicBezTo>
                <a:cubicBezTo>
                  <a:pt x="2251" y="1613"/>
                  <a:pt x="2100" y="1531"/>
                  <a:pt x="2055" y="1387"/>
                </a:cubicBezTo>
                <a:cubicBezTo>
                  <a:pt x="2010" y="1243"/>
                  <a:pt x="2089" y="1089"/>
                  <a:pt x="2232" y="1042"/>
                </a:cubicBezTo>
                <a:cubicBezTo>
                  <a:pt x="2390" y="989"/>
                  <a:pt x="2583" y="952"/>
                  <a:pt x="2797" y="952"/>
                </a:cubicBezTo>
                <a:cubicBezTo>
                  <a:pt x="3442" y="952"/>
                  <a:pt x="3735" y="1309"/>
                  <a:pt x="3735" y="1714"/>
                </a:cubicBezTo>
                <a:cubicBezTo>
                  <a:pt x="3735" y="2085"/>
                  <a:pt x="3505" y="2329"/>
                  <a:pt x="3320" y="2535"/>
                </a:cubicBezTo>
                <a:close/>
              </a:path>
            </a:pathLst>
          </a:custGeom>
          <a:solidFill>
            <a:srgbClr val="C8A17E"/>
          </a:solidFill>
          <a:ln>
            <a:solidFill>
              <a:srgbClr val="DEBA66"/>
            </a:solidFill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049463" y="2419350"/>
            <a:ext cx="7934325" cy="192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继承中华民族优良传统  弘扬中华会计文化</a:t>
            </a:r>
            <a:endParaRPr lang="zh-CN" alt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88586" y="2267489"/>
            <a:ext cx="8814828" cy="1728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古代诗词中的会计</a:t>
            </a:r>
            <a:endParaRPr lang="zh-CN" altLang="en-US" sz="44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3932" y="-694836"/>
            <a:ext cx="5724136" cy="86623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00772" y="1462817"/>
            <a:ext cx="7318716" cy="4096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提到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会计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，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人们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会想到账本、数字、电脑和财务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报表，在人们的心目中，“会计”是一个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数字化、标准化、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冷冰冰的词。而提到古代诗词，我们就如同身披漫天飘零的飞花，伫望洁白晶莹的大雪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，遥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吟疆场将士的冲天豪气</a:t>
            </a:r>
            <a:r>
              <a:rPr lang="en-US" altLang="zh-CN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……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诗词是亮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丽、丰富、灵动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的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。</a:t>
            </a:r>
            <a:endParaRPr lang="en-US" altLang="zh-CN" sz="28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令人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不解的是，诗词怎么会和会计挂上钩呢？</a:t>
            </a:r>
            <a:endParaRPr lang="zh-CN" altLang="en-US" sz="28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>
          <a:xfrm>
            <a:off x="942975" y="1485900"/>
            <a:ext cx="2990850" cy="2276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16" y="2930306"/>
            <a:ext cx="2985155" cy="2207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98" y="4631506"/>
            <a:ext cx="2629642" cy="19507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34519" y="1198453"/>
            <a:ext cx="7112116" cy="446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数字是会计之魂，几乎所有的会计行为都 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要通过数字来体现，无论是古代的会计还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   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是现代的计算机，都要通过数字来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   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录计量。现实生活中，会计除了数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   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字还需要有文字和各种图形。图形、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   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文字和数字的巧妙结合能够诞生出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             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非常惊人的成果：图形有生文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             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现格局，数码亦有情。</a:t>
            </a:r>
            <a:endParaRPr lang="zh-CN" altLang="en-US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0" y="1966335"/>
            <a:ext cx="3361688" cy="3172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4320468" y="1090783"/>
            <a:ext cx="485435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“一片二片三四片，</a:t>
            </a:r>
            <a:endParaRPr lang="en-US" altLang="zh-CN" sz="32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五片六片七八片；</a:t>
            </a:r>
            <a:endParaRPr lang="en-US" altLang="zh-CN" sz="32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千片万片无数片，</a:t>
            </a:r>
            <a:endParaRPr lang="en-US" altLang="zh-CN" sz="32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飞入梅花总不见”</a:t>
            </a:r>
            <a:endParaRPr lang="en-US" altLang="zh-CN" sz="3200" dirty="0">
              <a:solidFill>
                <a:srgbClr val="FCEDB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kern="100" dirty="0" smtClean="0">
                <a:solidFill>
                  <a:srgbClr val="FCEDBB"/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（</a:t>
            </a:r>
            <a:r>
              <a:rPr lang="zh-CN" altLang="en-US" sz="2800" kern="100" dirty="0">
                <a:solidFill>
                  <a:srgbClr val="FCEDBB"/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明，郑板桥，</a:t>
            </a:r>
            <a:r>
              <a:rPr lang="en-US" altLang="zh-CN" sz="2800" kern="100" dirty="0">
                <a:solidFill>
                  <a:srgbClr val="FCEDBB"/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《</a:t>
            </a:r>
            <a:r>
              <a:rPr lang="zh-CN" altLang="en-US" sz="2800" kern="100" dirty="0">
                <a:solidFill>
                  <a:srgbClr val="FCEDBB"/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咏雪诗</a:t>
            </a:r>
            <a:r>
              <a:rPr lang="en-US" altLang="zh-CN" sz="2800" kern="100" dirty="0">
                <a:solidFill>
                  <a:srgbClr val="FCEDBB"/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》</a:t>
            </a:r>
            <a:r>
              <a:rPr lang="zh-CN" altLang="en-US" sz="2800" kern="100" dirty="0">
                <a:solidFill>
                  <a:srgbClr val="FCEDBB"/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），数字描绘出了漫天飞雪的绝美风景。</a:t>
            </a:r>
            <a:endParaRPr lang="zh-CN" altLang="en-US" sz="2800" kern="100" dirty="0">
              <a:solidFill>
                <a:srgbClr val="FCEDBB"/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42" y="1761490"/>
            <a:ext cx="1698913" cy="337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42" y="92481"/>
            <a:ext cx="9876923" cy="59589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14881" y="1970620"/>
            <a:ext cx="5808598" cy="2447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“一</a:t>
            </a:r>
            <a:r>
              <a:rPr lang="zh-CN" altLang="en-US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去二三里，烟村四五家。亭台六七座，八九十枝花”（北宋，邵雍，</a:t>
            </a:r>
            <a:r>
              <a:rPr lang="en-US" altLang="zh-CN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《</a:t>
            </a:r>
            <a:r>
              <a:rPr lang="zh-CN" altLang="en-US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山村咏怀</a:t>
            </a:r>
            <a:r>
              <a:rPr lang="en-US" altLang="zh-CN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》</a:t>
            </a:r>
            <a:r>
              <a:rPr lang="zh-CN" altLang="en-US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），数字描绘出了一副朦胧恬静</a:t>
            </a:r>
            <a:r>
              <a:rPr lang="zh-CN" altLang="en-US" sz="32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的乡村</a:t>
            </a:r>
            <a:r>
              <a:rPr lang="zh-CN" altLang="en-US" sz="32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风景</a:t>
            </a:r>
            <a:r>
              <a:rPr lang="zh-CN" altLang="en-US" sz="32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图。</a:t>
            </a:r>
            <a:endParaRPr lang="en-US" altLang="zh-CN" sz="3200" dirty="0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" b="4518"/>
          <a:stretch>
            <a:fillRect/>
          </a:stretch>
        </p:blipFill>
        <p:spPr>
          <a:xfrm>
            <a:off x="1457066" y="1553044"/>
            <a:ext cx="2683508" cy="2321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18" y="4333150"/>
            <a:ext cx="4288058" cy="2113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49568" y="2178310"/>
            <a:ext cx="474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“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一帆一桨一渔舟，一个渔翁一钓钩。一俯一仰一顿笑，一江明月一江秋”（清，陈沆，</a:t>
            </a:r>
            <a:r>
              <a:rPr lang="en-US" altLang="zh-CN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《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一字诗</a:t>
            </a:r>
            <a:r>
              <a:rPr lang="en-US" altLang="zh-CN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》</a:t>
            </a:r>
            <a:r>
              <a:rPr lang="zh-CN" altLang="en-US" sz="2800" dirty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）十个“一”字勾勒出一江秋水一舟人的孤傲</a:t>
            </a:r>
            <a:r>
              <a:rPr lang="zh-CN" altLang="en-US" sz="28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淡然。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27" y="1963229"/>
            <a:ext cx="4286250" cy="3065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2068" y="1628668"/>
            <a:ext cx="10685261" cy="390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CEDBB"/>
                </a:solidFill>
                <a:latin typeface="华文隶书" panose="02010800040101010101" charset="-122"/>
                <a:ea typeface="华文隶书" panose="02010800040101010101" charset="-122"/>
              </a:rPr>
              <a:t>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从上述诗词中可以看出，所有这些诗词都没有刻意隐藏数字，而是将数字坦坦然然大大方方暴露在外，直接用数字的特点来烘托诗词的意境，那么这些“数字诗词”最大的特点是什么呢？</a:t>
            </a: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——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简洁，干净。</a:t>
            </a:r>
            <a:endParaRPr lang="en-US" altLang="zh-CN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        </a:t>
            </a:r>
            <a:r>
              <a:rPr lang="zh-CN" altLang="en-US" sz="2400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  <a:cs typeface="仿宋" panose="02010609060101010101" pitchFamily="49" charset="-122"/>
              </a:rPr>
              <a:t>通过观察可以发现，用数字表达的诗词简明扼要，短短几句就是一幅画，短短几句就是一段情，层层递进，逻辑性极强，一目了然，似乎在读会计账本，当然是充满了美好画面和情感的“账本”，丝毫没有废话没有夸张没有矫揉造作，属于“会计数字式诗词”。</a:t>
            </a:r>
            <a:endParaRPr lang="zh-CN" altLang="en-US" sz="2400" kern="1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2159</Words>
  <Application>WPS 演示</Application>
  <PresentationFormat>自定义</PresentationFormat>
  <Paragraphs>100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华文隶书</vt:lpstr>
      <vt:lpstr>方正兰亭黑简体</vt:lpstr>
      <vt:lpstr>Calibri</vt:lpstr>
      <vt:lpstr>仿宋</vt:lpstr>
      <vt:lpstr>等线</vt:lpstr>
      <vt:lpstr>微软雅黑</vt:lpstr>
      <vt:lpstr>Arial Unicode MS</vt:lpstr>
      <vt:lpstr>等线 Light</vt:lpstr>
      <vt:lpstr>楷体</vt:lpstr>
      <vt:lpstr>隶书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周晴</cp:lastModifiedBy>
  <cp:revision>162</cp:revision>
  <dcterms:created xsi:type="dcterms:W3CDTF">2018-05-18T15:04:00Z</dcterms:created>
  <dcterms:modified xsi:type="dcterms:W3CDTF">2020-08-08T05:41:48Z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